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1" r:id="rId5"/>
    <p:sldId id="283" r:id="rId6"/>
    <p:sldId id="284" r:id="rId7"/>
    <p:sldId id="267" r:id="rId8"/>
    <p:sldId id="277" r:id="rId9"/>
    <p:sldId id="265" r:id="rId10"/>
    <p:sldId id="272" r:id="rId11"/>
    <p:sldId id="273" r:id="rId12"/>
    <p:sldId id="269" r:id="rId13"/>
    <p:sldId id="275" r:id="rId14"/>
    <p:sldId id="276" r:id="rId15"/>
    <p:sldId id="289" r:id="rId16"/>
    <p:sldId id="274" r:id="rId17"/>
    <p:sldId id="291" r:id="rId18"/>
    <p:sldId id="292" r:id="rId19"/>
    <p:sldId id="279" r:id="rId20"/>
    <p:sldId id="278" r:id="rId21"/>
    <p:sldId id="288" r:id="rId22"/>
    <p:sldId id="290" r:id="rId23"/>
    <p:sldId id="285" r:id="rId24"/>
    <p:sldId id="286" r:id="rId25"/>
    <p:sldId id="287" r:id="rId26"/>
    <p:sldId id="264" r:id="rId27"/>
    <p:sldId id="27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157360-CC50-452E-9560-5A31999CDF1B}"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587308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157360-CC50-452E-9560-5A31999CDF1B}"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138245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157360-CC50-452E-9560-5A31999CDF1B}"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2023831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157360-CC50-452E-9560-5A31999CDF1B}"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1238857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157360-CC50-452E-9560-5A31999CDF1B}"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266629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157360-CC50-452E-9560-5A31999CDF1B}" type="datetimeFigureOut">
              <a:rPr lang="en-US" smtClean="0"/>
              <a:t>9/21/2017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3843958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157360-CC50-452E-9560-5A31999CDF1B}" type="datetimeFigureOut">
              <a:rPr lang="en-US" smtClean="0"/>
              <a:t>9/21/2017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212344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157360-CC50-452E-9560-5A31999CDF1B}" type="datetimeFigureOut">
              <a:rPr lang="en-US" smtClean="0"/>
              <a:t>9/21/2017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158259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157360-CC50-452E-9560-5A31999CDF1B}" type="datetimeFigureOut">
              <a:rPr lang="en-US" smtClean="0"/>
              <a:t>9/21/2017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1348734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157360-CC50-452E-9560-5A31999CDF1B}" type="datetimeFigureOut">
              <a:rPr lang="en-US" smtClean="0"/>
              <a:t>9/21/2017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14394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157360-CC50-452E-9560-5A31999CDF1B}" type="datetimeFigureOut">
              <a:rPr lang="en-US" smtClean="0"/>
              <a:t>9/21/2017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43336C-16FE-4CBB-9B20-38B5E1529613}" type="slidenum">
              <a:rPr lang="en-US" smtClean="0"/>
              <a:t>‹#›</a:t>
            </a:fld>
            <a:endParaRPr lang="en-US"/>
          </a:p>
        </p:txBody>
      </p:sp>
    </p:spTree>
    <p:extLst>
      <p:ext uri="{BB962C8B-B14F-4D97-AF65-F5344CB8AC3E}">
        <p14:creationId xmlns:p14="http://schemas.microsoft.com/office/powerpoint/2010/main" val="1709163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80000" sy="92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157360-CC50-452E-9560-5A31999CDF1B}" type="datetimeFigureOut">
              <a:rPr lang="en-US" smtClean="0"/>
              <a:t>9/21/2017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3336C-16FE-4CBB-9B20-38B5E1529613}" type="slidenum">
              <a:rPr lang="en-US" smtClean="0"/>
              <a:t>‹#›</a:t>
            </a:fld>
            <a:endParaRPr lang="en-US"/>
          </a:p>
        </p:txBody>
      </p:sp>
    </p:spTree>
    <p:extLst>
      <p:ext uri="{BB962C8B-B14F-4D97-AF65-F5344CB8AC3E}">
        <p14:creationId xmlns:p14="http://schemas.microsoft.com/office/powerpoint/2010/main" val="4013393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agilealliance.org/glossary/lead-tim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agilemanifesto.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0EIMxyFw9T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community.dynamics.com/crm/b/microsoftdynamicscrmsolutions/archive/2015/11/19/agile-methodology-and-project-management" TargetMode="External"/><Relationship Id="rId3" Type="http://schemas.openxmlformats.org/officeDocument/2006/relationships/hyperlink" Target="http://www.clariostechnology.com/productivity/blog/burnupvsburndownchart" TargetMode="External"/><Relationship Id="rId7" Type="http://schemas.openxmlformats.org/officeDocument/2006/relationships/hyperlink" Target="https://www.agilealliance.org/what-is-scrumban/" TargetMode="External"/><Relationship Id="rId2" Type="http://schemas.openxmlformats.org/officeDocument/2006/relationships/hyperlink" Target="https://s3.amazonaws.com/scrumorg-website-prod/drupal/inline-images/2017-05/ScrumFrameworkTest.png" TargetMode="External"/><Relationship Id="rId1" Type="http://schemas.openxmlformats.org/officeDocument/2006/relationships/slideLayout" Target="../slideLayouts/slideLayout2.xml"/><Relationship Id="rId6" Type="http://schemas.openxmlformats.org/officeDocument/2006/relationships/hyperlink" Target="https://en.wikipedia.org/wiki/Scrumban" TargetMode="External"/><Relationship Id="rId5" Type="http://schemas.openxmlformats.org/officeDocument/2006/relationships/hyperlink" Target="https://agileleanlife.com/kanban-visualize-workflow/" TargetMode="External"/><Relationship Id="rId4" Type="http://schemas.openxmlformats.org/officeDocument/2006/relationships/hyperlink" Target="https://leankit.com/learn/kanban/kanban-board/"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Ht4S3Fs6COQ" TargetMode="External"/><Relationship Id="rId3" Type="http://schemas.openxmlformats.org/officeDocument/2006/relationships/hyperlink" Target="https://explore.versionone.com/state-of-agile" TargetMode="External"/><Relationship Id="rId7" Type="http://schemas.openxmlformats.org/officeDocument/2006/relationships/hyperlink" Target="https://lh4.googleusercontent.com/-sjDHoRrQKeo/UULFWLHFeJI/AAAAAAAABHM/Ez69DPjhhhM/w506-h750/scrumban_style_fb.png" TargetMode="External"/><Relationship Id="rId2" Type="http://schemas.openxmlformats.org/officeDocument/2006/relationships/hyperlink" Target="https://www.onedesk.com/waterfall-vs-agile/" TargetMode="External"/><Relationship Id="rId1" Type="http://schemas.openxmlformats.org/officeDocument/2006/relationships/slideLayout" Target="../slideLayouts/slideLayout2.xml"/><Relationship Id="rId6" Type="http://schemas.openxmlformats.org/officeDocument/2006/relationships/hyperlink" Target="https://www.youtube.com/watch?v=0EIMxyFw9T8" TargetMode="External"/><Relationship Id="rId5" Type="http://schemas.openxmlformats.org/officeDocument/2006/relationships/hyperlink" Target="https://www.scrumalliance.org/community/articles/2014/march/acceptance-criteria-driven-development" TargetMode="External"/><Relationship Id="rId4" Type="http://schemas.openxmlformats.org/officeDocument/2006/relationships/hyperlink" Target="https://www.scrumalliance.org/community/articles/2014/june/lean-agile-proces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Software Development</a:t>
            </a:r>
            <a:endParaRPr lang="en-US" dirty="0"/>
          </a:p>
        </p:txBody>
      </p:sp>
      <p:sp>
        <p:nvSpPr>
          <p:cNvPr id="3" name="Subtitle 2"/>
          <p:cNvSpPr>
            <a:spLocks noGrp="1"/>
          </p:cNvSpPr>
          <p:nvPr>
            <p:ph type="subTitle" idx="1"/>
          </p:nvPr>
        </p:nvSpPr>
        <p:spPr/>
        <p:txBody>
          <a:bodyPr/>
          <a:lstStyle/>
          <a:p>
            <a:r>
              <a:rPr lang="en-US" dirty="0" smtClean="0"/>
              <a:t>CSC 403 / CYEN 481</a:t>
            </a:r>
            <a:endParaRPr lang="en-US" dirty="0"/>
          </a:p>
        </p:txBody>
      </p:sp>
    </p:spTree>
    <p:extLst>
      <p:ext uri="{BB962C8B-B14F-4D97-AF65-F5344CB8AC3E}">
        <p14:creationId xmlns:p14="http://schemas.microsoft.com/office/powerpoint/2010/main" val="905674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Kanban</a:t>
            </a:r>
            <a:endParaRPr lang="en-US" dirty="0"/>
          </a:p>
        </p:txBody>
      </p:sp>
      <p:sp>
        <p:nvSpPr>
          <p:cNvPr id="3" name="Content Placeholder 2"/>
          <p:cNvSpPr>
            <a:spLocks noGrp="1"/>
          </p:cNvSpPr>
          <p:nvPr>
            <p:ph idx="1"/>
          </p:nvPr>
        </p:nvSpPr>
        <p:spPr/>
        <p:txBody>
          <a:bodyPr>
            <a:normAutofit lnSpcReduction="10000"/>
          </a:bodyPr>
          <a:lstStyle/>
          <a:p>
            <a:pPr fontAlgn="base"/>
            <a:r>
              <a:rPr lang="en-US" b="1" dirty="0" smtClean="0"/>
              <a:t>The </a:t>
            </a:r>
            <a:r>
              <a:rPr lang="en-US" b="1" dirty="0"/>
              <a:t>columns are usually</a:t>
            </a:r>
            <a:r>
              <a:rPr lang="en-US" dirty="0"/>
              <a:t>:</a:t>
            </a:r>
          </a:p>
          <a:p>
            <a:pPr lvl="1" fontAlgn="base"/>
            <a:r>
              <a:rPr lang="en-US" dirty="0"/>
              <a:t>To Do</a:t>
            </a:r>
          </a:p>
          <a:p>
            <a:pPr lvl="1" fontAlgn="base"/>
            <a:r>
              <a:rPr lang="en-US" dirty="0"/>
              <a:t>Plan</a:t>
            </a:r>
          </a:p>
          <a:p>
            <a:pPr lvl="1" fontAlgn="base"/>
            <a:r>
              <a:rPr lang="en-US" dirty="0"/>
              <a:t>Develop (In process / Done)</a:t>
            </a:r>
          </a:p>
          <a:p>
            <a:pPr lvl="1" fontAlgn="base"/>
            <a:r>
              <a:rPr lang="en-US" dirty="0"/>
              <a:t>Test</a:t>
            </a:r>
          </a:p>
          <a:p>
            <a:pPr lvl="1" fontAlgn="base"/>
            <a:r>
              <a:rPr lang="en-US" dirty="0"/>
              <a:t>Deploy</a:t>
            </a:r>
          </a:p>
          <a:p>
            <a:pPr lvl="1" fontAlgn="base"/>
            <a:r>
              <a:rPr lang="en-US" dirty="0"/>
              <a:t>Done</a:t>
            </a:r>
          </a:p>
          <a:p>
            <a:pPr fontAlgn="base"/>
            <a:r>
              <a:rPr lang="en-US" b="1" dirty="0"/>
              <a:t>The simpler version uses only three columns:</a:t>
            </a:r>
            <a:endParaRPr lang="en-US" dirty="0"/>
          </a:p>
          <a:p>
            <a:pPr lvl="1" fontAlgn="base"/>
            <a:r>
              <a:rPr lang="en-US" dirty="0"/>
              <a:t>To Do</a:t>
            </a:r>
          </a:p>
          <a:p>
            <a:pPr lvl="1" fontAlgn="base"/>
            <a:r>
              <a:rPr lang="en-US" dirty="0"/>
              <a:t>In process</a:t>
            </a:r>
          </a:p>
          <a:p>
            <a:pPr lvl="1" fontAlgn="base"/>
            <a:r>
              <a:rPr lang="en-US" dirty="0"/>
              <a:t>Done</a:t>
            </a:r>
          </a:p>
        </p:txBody>
      </p:sp>
    </p:spTree>
    <p:extLst>
      <p:ext uri="{BB962C8B-B14F-4D97-AF65-F5344CB8AC3E}">
        <p14:creationId xmlns:p14="http://schemas.microsoft.com/office/powerpoint/2010/main" val="1997614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Kanban</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smtClean="0"/>
              <a:t>Data on the Kanban cards:</a:t>
            </a:r>
          </a:p>
          <a:p>
            <a:pPr lvl="1" fontAlgn="base"/>
            <a:r>
              <a:rPr lang="en-US" dirty="0" smtClean="0"/>
              <a:t>Unique task ID</a:t>
            </a:r>
          </a:p>
          <a:p>
            <a:pPr lvl="1" fontAlgn="base"/>
            <a:r>
              <a:rPr lang="en-US" dirty="0" smtClean="0"/>
              <a:t>Activity name</a:t>
            </a:r>
          </a:p>
          <a:p>
            <a:pPr lvl="1" fontAlgn="base"/>
            <a:r>
              <a:rPr lang="en-US" dirty="0" smtClean="0"/>
              <a:t>Estimated </a:t>
            </a:r>
            <a:r>
              <a:rPr lang="en-US" dirty="0"/>
              <a:t>scope of the task in </a:t>
            </a:r>
            <a:r>
              <a:rPr lang="en-US" dirty="0" smtClean="0"/>
              <a:t>hours</a:t>
            </a:r>
          </a:p>
          <a:p>
            <a:pPr lvl="1" fontAlgn="base"/>
            <a:r>
              <a:rPr lang="en-US" dirty="0" smtClean="0"/>
              <a:t>Who’s working on the card</a:t>
            </a:r>
          </a:p>
          <a:p>
            <a:pPr lvl="1" fontAlgn="base"/>
            <a:r>
              <a:rPr lang="en-US" dirty="0" smtClean="0"/>
              <a:t>Possible blocker status</a:t>
            </a:r>
          </a:p>
          <a:p>
            <a:pPr fontAlgn="base"/>
            <a:r>
              <a:rPr lang="en-US" dirty="0" smtClean="0"/>
              <a:t>Blockers</a:t>
            </a:r>
          </a:p>
          <a:p>
            <a:pPr lvl="1" fontAlgn="base"/>
            <a:r>
              <a:rPr lang="en-US" dirty="0" smtClean="0"/>
              <a:t>Tasks that can’t continue without some other work being finished</a:t>
            </a:r>
          </a:p>
          <a:p>
            <a:pPr lvl="1" fontAlgn="base"/>
            <a:r>
              <a:rPr lang="en-US" dirty="0" smtClean="0"/>
              <a:t>Can be moved to another section in the column so as not to affect the WIP limit</a:t>
            </a:r>
          </a:p>
          <a:p>
            <a:pPr lvl="1" fontAlgn="base"/>
            <a:r>
              <a:rPr lang="en-US" dirty="0" smtClean="0"/>
              <a:t>When task is no longer blocked, can be moved back to continue progress as soon as WIP limit allows (will be placed at higher priority so it will be the next task to be put into the lane)</a:t>
            </a:r>
          </a:p>
          <a:p>
            <a:pPr lvl="1" fontAlgn="base"/>
            <a:endParaRPr lang="en-US" dirty="0" smtClean="0"/>
          </a:p>
        </p:txBody>
      </p:sp>
    </p:spTree>
    <p:extLst>
      <p:ext uri="{BB962C8B-B14F-4D97-AF65-F5344CB8AC3E}">
        <p14:creationId xmlns:p14="http://schemas.microsoft.com/office/powerpoint/2010/main" val="164756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Scrumban</a:t>
            </a:r>
            <a:endParaRPr lang="en-US" dirty="0"/>
          </a:p>
        </p:txBody>
      </p:sp>
      <p:sp>
        <p:nvSpPr>
          <p:cNvPr id="3" name="Content Placeholder 2"/>
          <p:cNvSpPr>
            <a:spLocks noGrp="1"/>
          </p:cNvSpPr>
          <p:nvPr>
            <p:ph idx="1"/>
          </p:nvPr>
        </p:nvSpPr>
        <p:spPr/>
        <p:txBody>
          <a:bodyPr/>
          <a:lstStyle/>
          <a:p>
            <a:r>
              <a:rPr lang="en-US" dirty="0" smtClean="0"/>
              <a:t>Originally </a:t>
            </a:r>
            <a:r>
              <a:rPr lang="en-US" dirty="0"/>
              <a:t>designed as a way to transition from Scrum to </a:t>
            </a:r>
            <a:r>
              <a:rPr lang="en-US" dirty="0" smtClean="0"/>
              <a:t>Kanban</a:t>
            </a:r>
          </a:p>
          <a:p>
            <a:r>
              <a:rPr lang="en-US" dirty="0" smtClean="0"/>
              <a:t>But then became a technique in its own right</a:t>
            </a:r>
          </a:p>
          <a:p>
            <a:r>
              <a:rPr lang="en-US" dirty="0" smtClean="0"/>
              <a:t>Is used by some companies as their main software process</a:t>
            </a:r>
          </a:p>
          <a:p>
            <a:r>
              <a:rPr lang="en-US" dirty="0"/>
              <a:t>It looks somewhat like Scrum at the practice level, but at the cultural level it will look like Kanban – soft evolution rather than shock treatment and revolution</a:t>
            </a:r>
          </a:p>
          <a:p>
            <a:endParaRPr lang="en-US" dirty="0"/>
          </a:p>
        </p:txBody>
      </p:sp>
    </p:spTree>
    <p:extLst>
      <p:ext uri="{BB962C8B-B14F-4D97-AF65-F5344CB8AC3E}">
        <p14:creationId xmlns:p14="http://schemas.microsoft.com/office/powerpoint/2010/main" val="38599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 Kanban</a:t>
            </a:r>
            <a:endParaRPr lang="en-US" dirty="0"/>
          </a:p>
        </p:txBody>
      </p:sp>
      <p:sp>
        <p:nvSpPr>
          <p:cNvPr id="3" name="Content Placeholder 2"/>
          <p:cNvSpPr>
            <a:spLocks noGrp="1"/>
          </p:cNvSpPr>
          <p:nvPr>
            <p:ph idx="1"/>
          </p:nvPr>
        </p:nvSpPr>
        <p:spPr/>
        <p:txBody>
          <a:bodyPr>
            <a:normAutofit/>
          </a:bodyPr>
          <a:lstStyle/>
          <a:p>
            <a:r>
              <a:rPr lang="en-US" dirty="0" smtClean="0"/>
              <a:t>Scrum:</a:t>
            </a:r>
            <a:endParaRPr lang="en-US" dirty="0"/>
          </a:p>
          <a:p>
            <a:pPr lvl="1"/>
            <a:r>
              <a:rPr lang="en-US" dirty="0" smtClean="0"/>
              <a:t>Small</a:t>
            </a:r>
            <a:r>
              <a:rPr lang="en-US" dirty="0"/>
              <a:t>, cross-functional, self-organizing teams.</a:t>
            </a:r>
          </a:p>
          <a:p>
            <a:pPr lvl="1"/>
            <a:r>
              <a:rPr lang="en-US" dirty="0" smtClean="0"/>
              <a:t>User stories sorted by priority with story points on each</a:t>
            </a:r>
            <a:endParaRPr lang="en-US" dirty="0"/>
          </a:p>
          <a:p>
            <a:pPr lvl="1"/>
            <a:r>
              <a:rPr lang="en-US" dirty="0" smtClean="0"/>
              <a:t>Potentially </a:t>
            </a:r>
            <a:r>
              <a:rPr lang="en-US" dirty="0"/>
              <a:t>shippable code demonstrated after each </a:t>
            </a:r>
            <a:r>
              <a:rPr lang="en-US" dirty="0" smtClean="0"/>
              <a:t>sprint.</a:t>
            </a:r>
          </a:p>
          <a:p>
            <a:pPr lvl="1"/>
            <a:r>
              <a:rPr lang="en-US" dirty="0" smtClean="0"/>
              <a:t>Limits work in progress by using sprints to batch tasks in the product backlog</a:t>
            </a:r>
            <a:endParaRPr lang="en-US" dirty="0"/>
          </a:p>
          <a:p>
            <a:pPr lvl="1"/>
            <a:r>
              <a:rPr lang="en-US" dirty="0" smtClean="0"/>
              <a:t>Inspection and review done after each sprint to optimize </a:t>
            </a:r>
            <a:r>
              <a:rPr lang="en-US" dirty="0"/>
              <a:t>the release plan and update priorities in collaboration with the customer</a:t>
            </a:r>
            <a:r>
              <a:rPr lang="en-US" dirty="0" smtClean="0"/>
              <a:t>.</a:t>
            </a:r>
            <a:endParaRPr lang="en-US" dirty="0"/>
          </a:p>
        </p:txBody>
      </p:sp>
    </p:spTree>
    <p:extLst>
      <p:ext uri="{BB962C8B-B14F-4D97-AF65-F5344CB8AC3E}">
        <p14:creationId xmlns:p14="http://schemas.microsoft.com/office/powerpoint/2010/main" val="2907597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v. Kanban</a:t>
            </a:r>
            <a:endParaRPr lang="en-US" dirty="0"/>
          </a:p>
        </p:txBody>
      </p:sp>
      <p:sp>
        <p:nvSpPr>
          <p:cNvPr id="3" name="Content Placeholder 2"/>
          <p:cNvSpPr>
            <a:spLocks noGrp="1"/>
          </p:cNvSpPr>
          <p:nvPr>
            <p:ph idx="1"/>
          </p:nvPr>
        </p:nvSpPr>
        <p:spPr/>
        <p:txBody>
          <a:bodyPr>
            <a:normAutofit/>
          </a:bodyPr>
          <a:lstStyle/>
          <a:p>
            <a:r>
              <a:rPr lang="en-US" dirty="0" smtClean="0"/>
              <a:t>Kanban:</a:t>
            </a:r>
            <a:endParaRPr lang="en-US" dirty="0"/>
          </a:p>
          <a:p>
            <a:pPr lvl="1"/>
            <a:r>
              <a:rPr lang="en-US" dirty="0"/>
              <a:t>Visualize the workflow</a:t>
            </a:r>
          </a:p>
          <a:p>
            <a:pPr lvl="2"/>
            <a:r>
              <a:rPr lang="en-US" dirty="0"/>
              <a:t>Split the work into </a:t>
            </a:r>
            <a:r>
              <a:rPr lang="en-US" dirty="0" smtClean="0"/>
              <a:t>smaller items, </a:t>
            </a:r>
            <a:r>
              <a:rPr lang="en-US" dirty="0"/>
              <a:t>write each item on a card, and put it on the wall.</a:t>
            </a:r>
          </a:p>
          <a:p>
            <a:pPr lvl="2"/>
            <a:r>
              <a:rPr lang="en-US" dirty="0"/>
              <a:t>Use named columns to illustrate where each item is in the workflow.</a:t>
            </a:r>
          </a:p>
          <a:p>
            <a:pPr lvl="1"/>
            <a:r>
              <a:rPr lang="en-US" dirty="0" smtClean="0"/>
              <a:t>Limits work </a:t>
            </a:r>
            <a:r>
              <a:rPr lang="en-US" dirty="0"/>
              <a:t>i</a:t>
            </a:r>
            <a:r>
              <a:rPr lang="en-US" dirty="0" smtClean="0"/>
              <a:t>n </a:t>
            </a:r>
            <a:r>
              <a:rPr lang="en-US" dirty="0"/>
              <a:t>p</a:t>
            </a:r>
            <a:r>
              <a:rPr lang="en-US" dirty="0" smtClean="0"/>
              <a:t>rogress by limiting the amount of items in each column</a:t>
            </a:r>
          </a:p>
          <a:p>
            <a:pPr lvl="2"/>
            <a:r>
              <a:rPr lang="en-US" dirty="0" smtClean="0"/>
              <a:t>Except for the first (product backlog) and last (done) columns</a:t>
            </a:r>
            <a:endParaRPr lang="en-US" dirty="0"/>
          </a:p>
          <a:p>
            <a:pPr lvl="1"/>
            <a:r>
              <a:rPr lang="en-US" dirty="0" smtClean="0"/>
              <a:t>Measures </a:t>
            </a:r>
            <a:r>
              <a:rPr lang="en-US" dirty="0"/>
              <a:t>the </a:t>
            </a:r>
            <a:r>
              <a:rPr lang="en-US" dirty="0">
                <a:hlinkClick r:id="rId2"/>
              </a:rPr>
              <a:t>lead time</a:t>
            </a:r>
            <a:r>
              <a:rPr lang="en-US" dirty="0"/>
              <a:t> (average time to complete one item, sometimes called “cycle time”), and optimize the process to make lead time as small and predictable as possible.</a:t>
            </a:r>
          </a:p>
        </p:txBody>
      </p:sp>
    </p:spTree>
    <p:extLst>
      <p:ext uri="{BB962C8B-B14F-4D97-AF65-F5344CB8AC3E}">
        <p14:creationId xmlns:p14="http://schemas.microsoft.com/office/powerpoint/2010/main" val="716890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v. Kanban</a:t>
            </a:r>
            <a:endParaRPr lang="en-US" dirty="0"/>
          </a:p>
        </p:txBody>
      </p:sp>
      <p:sp>
        <p:nvSpPr>
          <p:cNvPr id="3" name="Content Placeholder 2"/>
          <p:cNvSpPr>
            <a:spLocks noGrp="1"/>
          </p:cNvSpPr>
          <p:nvPr>
            <p:ph idx="1"/>
          </p:nvPr>
        </p:nvSpPr>
        <p:spPr/>
        <p:txBody>
          <a:bodyPr>
            <a:normAutofit/>
          </a:bodyPr>
          <a:lstStyle/>
          <a:p>
            <a:r>
              <a:rPr lang="en-US" dirty="0" smtClean="0"/>
              <a:t>Both:</a:t>
            </a:r>
            <a:endParaRPr lang="en-US" dirty="0"/>
          </a:p>
          <a:p>
            <a:pPr lvl="1"/>
            <a:r>
              <a:rPr lang="en-US" dirty="0" smtClean="0"/>
              <a:t>Uses the concept of lead time (time between entering the backlog column until being placed in the done column for a task) as a metric to optimize the process</a:t>
            </a:r>
          </a:p>
          <a:p>
            <a:pPr lvl="1"/>
            <a:r>
              <a:rPr lang="en-US" dirty="0" smtClean="0"/>
              <a:t>Also examines the cycle time (time between entering an “in process” column indicating actual work has been started until being placed in the done column for a task) as a metric to optimize the process</a:t>
            </a:r>
          </a:p>
          <a:p>
            <a:pPr lvl="1"/>
            <a:r>
              <a:rPr lang="en-US" dirty="0" smtClean="0"/>
              <a:t>Both of these metrics should be small and predictable</a:t>
            </a:r>
          </a:p>
          <a:p>
            <a:pPr lvl="1"/>
            <a:r>
              <a:rPr lang="en-US" dirty="0" smtClean="0"/>
              <a:t>Are agile methods (although Kanban can be seen as “more agile”)</a:t>
            </a:r>
          </a:p>
          <a:p>
            <a:pPr lvl="1"/>
            <a:endParaRPr lang="en-US" dirty="0"/>
          </a:p>
        </p:txBody>
      </p:sp>
    </p:spTree>
    <p:extLst>
      <p:ext uri="{BB962C8B-B14F-4D97-AF65-F5344CB8AC3E}">
        <p14:creationId xmlns:p14="http://schemas.microsoft.com/office/powerpoint/2010/main" val="2852630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31" y="364604"/>
            <a:ext cx="6413500" cy="2692400"/>
          </a:xfrm>
          <a:prstGeom prst="rect">
            <a:avLst/>
          </a:prstGeom>
        </p:spPr>
      </p:pic>
      <p:sp>
        <p:nvSpPr>
          <p:cNvPr id="5" name="TextBox 4"/>
          <p:cNvSpPr txBox="1"/>
          <p:nvPr/>
        </p:nvSpPr>
        <p:spPr>
          <a:xfrm>
            <a:off x="2413686" y="3152597"/>
            <a:ext cx="1362874" cy="646331"/>
          </a:xfrm>
          <a:prstGeom prst="rect">
            <a:avLst/>
          </a:prstGeom>
          <a:noFill/>
        </p:spPr>
        <p:txBody>
          <a:bodyPr wrap="none" rtlCol="0">
            <a:spAutoFit/>
          </a:bodyPr>
          <a:lstStyle/>
          <a:p>
            <a:r>
              <a:rPr lang="en-US" sz="3600" dirty="0" smtClean="0"/>
              <a:t>Scrum</a:t>
            </a:r>
            <a:endParaRPr lang="en-US" sz="3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072" y="4247977"/>
            <a:ext cx="6413500" cy="2514600"/>
          </a:xfrm>
          <a:prstGeom prst="rect">
            <a:avLst/>
          </a:prstGeom>
        </p:spPr>
      </p:pic>
      <p:sp>
        <p:nvSpPr>
          <p:cNvPr id="7" name="TextBox 6"/>
          <p:cNvSpPr txBox="1"/>
          <p:nvPr/>
        </p:nvSpPr>
        <p:spPr>
          <a:xfrm>
            <a:off x="8344930" y="3585936"/>
            <a:ext cx="1586012" cy="646331"/>
          </a:xfrm>
          <a:prstGeom prst="rect">
            <a:avLst/>
          </a:prstGeom>
          <a:noFill/>
        </p:spPr>
        <p:txBody>
          <a:bodyPr wrap="none" rtlCol="0">
            <a:spAutoFit/>
          </a:bodyPr>
          <a:lstStyle/>
          <a:p>
            <a:r>
              <a:rPr lang="en-US" sz="3600" dirty="0" smtClean="0"/>
              <a:t>Kanban</a:t>
            </a:r>
            <a:endParaRPr lang="en-US" sz="3600" dirty="0"/>
          </a:p>
        </p:txBody>
      </p:sp>
    </p:spTree>
    <p:extLst>
      <p:ext uri="{BB962C8B-B14F-4D97-AF65-F5344CB8AC3E}">
        <p14:creationId xmlns:p14="http://schemas.microsoft.com/office/powerpoint/2010/main" val="1824138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Scrumban</a:t>
            </a:r>
            <a:endParaRPr lang="en-US" dirty="0"/>
          </a:p>
        </p:txBody>
      </p:sp>
      <p:sp>
        <p:nvSpPr>
          <p:cNvPr id="3" name="Content Placeholder 2"/>
          <p:cNvSpPr>
            <a:spLocks noGrp="1"/>
          </p:cNvSpPr>
          <p:nvPr>
            <p:ph idx="1"/>
          </p:nvPr>
        </p:nvSpPr>
        <p:spPr>
          <a:xfrm>
            <a:off x="838200" y="1825625"/>
            <a:ext cx="5090139" cy="4351338"/>
          </a:xfrm>
        </p:spPr>
        <p:txBody>
          <a:bodyPr>
            <a:normAutofit fontScale="85000" lnSpcReduction="20000"/>
          </a:bodyPr>
          <a:lstStyle/>
          <a:p>
            <a:r>
              <a:rPr lang="en-US" dirty="0" smtClean="0"/>
              <a:t>Product Vision</a:t>
            </a:r>
          </a:p>
          <a:p>
            <a:pPr lvl="1"/>
            <a:r>
              <a:rPr lang="en-US" dirty="0" smtClean="0"/>
              <a:t>Stays the same</a:t>
            </a:r>
          </a:p>
          <a:p>
            <a:r>
              <a:rPr lang="en-US" dirty="0" smtClean="0"/>
              <a:t>Product Backlog</a:t>
            </a:r>
          </a:p>
          <a:p>
            <a:pPr lvl="1"/>
            <a:r>
              <a:rPr lang="en-US" dirty="0" smtClean="0"/>
              <a:t>Becomes our ‘</a:t>
            </a:r>
            <a:r>
              <a:rPr lang="en-US" dirty="0" err="1" smtClean="0"/>
              <a:t>Todo</a:t>
            </a:r>
            <a:r>
              <a:rPr lang="en-US" dirty="0" smtClean="0"/>
              <a:t>’ column</a:t>
            </a:r>
          </a:p>
          <a:p>
            <a:pPr lvl="1"/>
            <a:r>
              <a:rPr lang="en-US" dirty="0" smtClean="0"/>
              <a:t>Global backlog for the project</a:t>
            </a:r>
          </a:p>
          <a:p>
            <a:r>
              <a:rPr lang="en-US" dirty="0" smtClean="0"/>
              <a:t>Sprint Backlog</a:t>
            </a:r>
          </a:p>
          <a:p>
            <a:pPr lvl="1"/>
            <a:r>
              <a:rPr lang="en-US" dirty="0" smtClean="0"/>
              <a:t>Becomes our ‘Ready’ or ‘Plan’ column</a:t>
            </a:r>
          </a:p>
          <a:p>
            <a:pPr lvl="1"/>
            <a:r>
              <a:rPr lang="en-US" dirty="0" smtClean="0"/>
              <a:t>The tasks that are ready to be executed next</a:t>
            </a:r>
          </a:p>
          <a:p>
            <a:r>
              <a:rPr lang="en-US" dirty="0" smtClean="0"/>
              <a:t>Daily Standup</a:t>
            </a:r>
          </a:p>
          <a:p>
            <a:pPr lvl="1"/>
            <a:r>
              <a:rPr lang="en-US" dirty="0" smtClean="0"/>
              <a:t>We should still communicate every day</a:t>
            </a:r>
          </a:p>
          <a:p>
            <a:r>
              <a:rPr lang="en-US" dirty="0" smtClean="0"/>
              <a:t>Sprint Cycle</a:t>
            </a:r>
          </a:p>
          <a:p>
            <a:pPr lvl="1"/>
            <a:r>
              <a:rPr lang="en-US" dirty="0" smtClean="0"/>
              <a:t>Replace this with our Kanban board</a:t>
            </a:r>
          </a:p>
          <a:p>
            <a:pPr lvl="1"/>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6240" b="5856"/>
          <a:stretch/>
        </p:blipFill>
        <p:spPr>
          <a:xfrm>
            <a:off x="5854199" y="2103789"/>
            <a:ext cx="6085332" cy="3555554"/>
          </a:xfrm>
          <a:prstGeom prst="rect">
            <a:avLst/>
          </a:prstGeom>
        </p:spPr>
      </p:pic>
      <p:sp>
        <p:nvSpPr>
          <p:cNvPr id="5" name="TextBox 4"/>
          <p:cNvSpPr txBox="1"/>
          <p:nvPr/>
        </p:nvSpPr>
        <p:spPr>
          <a:xfrm>
            <a:off x="6072664" y="2388973"/>
            <a:ext cx="933654" cy="646331"/>
          </a:xfrm>
          <a:prstGeom prst="rect">
            <a:avLst/>
          </a:prstGeom>
          <a:noFill/>
        </p:spPr>
        <p:txBody>
          <a:bodyPr wrap="none" rtlCol="0">
            <a:spAutoFit/>
          </a:bodyPr>
          <a:lstStyle/>
          <a:p>
            <a:pPr algn="ctr"/>
            <a:r>
              <a:rPr lang="en-US" b="1" dirty="0" smtClean="0"/>
              <a:t>Product</a:t>
            </a:r>
          </a:p>
          <a:p>
            <a:pPr algn="ctr"/>
            <a:r>
              <a:rPr lang="en-US" b="1" dirty="0" smtClean="0"/>
              <a:t>Vision</a:t>
            </a:r>
            <a:endParaRPr lang="en-US" b="1" dirty="0"/>
          </a:p>
        </p:txBody>
      </p:sp>
      <p:sp>
        <p:nvSpPr>
          <p:cNvPr id="6" name="TextBox 5"/>
          <p:cNvSpPr txBox="1"/>
          <p:nvPr/>
        </p:nvSpPr>
        <p:spPr>
          <a:xfrm>
            <a:off x="5969691" y="3696867"/>
            <a:ext cx="933654" cy="646331"/>
          </a:xfrm>
          <a:prstGeom prst="rect">
            <a:avLst/>
          </a:prstGeom>
          <a:noFill/>
        </p:spPr>
        <p:txBody>
          <a:bodyPr wrap="none" rtlCol="0">
            <a:spAutoFit/>
          </a:bodyPr>
          <a:lstStyle/>
          <a:p>
            <a:pPr algn="ctr"/>
            <a:r>
              <a:rPr lang="en-US" b="1" dirty="0" smtClean="0"/>
              <a:t>Product</a:t>
            </a:r>
          </a:p>
          <a:p>
            <a:pPr algn="ctr"/>
            <a:r>
              <a:rPr lang="en-US" b="1" dirty="0" smtClean="0"/>
              <a:t>Backlog</a:t>
            </a:r>
            <a:endParaRPr lang="en-US" b="1" dirty="0"/>
          </a:p>
        </p:txBody>
      </p:sp>
      <p:sp>
        <p:nvSpPr>
          <p:cNvPr id="7" name="TextBox 6"/>
          <p:cNvSpPr txBox="1"/>
          <p:nvPr/>
        </p:nvSpPr>
        <p:spPr>
          <a:xfrm>
            <a:off x="5967735" y="4885485"/>
            <a:ext cx="923651" cy="646331"/>
          </a:xfrm>
          <a:prstGeom prst="rect">
            <a:avLst/>
          </a:prstGeom>
          <a:noFill/>
        </p:spPr>
        <p:txBody>
          <a:bodyPr wrap="none" rtlCol="0">
            <a:spAutoFit/>
          </a:bodyPr>
          <a:lstStyle/>
          <a:p>
            <a:pPr algn="ctr"/>
            <a:r>
              <a:rPr lang="en-US" b="1" dirty="0" smtClean="0"/>
              <a:t>Sprint</a:t>
            </a:r>
          </a:p>
          <a:p>
            <a:pPr algn="ctr"/>
            <a:r>
              <a:rPr lang="en-US" b="1" dirty="0" smtClean="0"/>
              <a:t>Backlog</a:t>
            </a:r>
            <a:endParaRPr lang="en-US" b="1" dirty="0"/>
          </a:p>
        </p:txBody>
      </p:sp>
      <p:sp>
        <p:nvSpPr>
          <p:cNvPr id="8" name="TextBox 7"/>
          <p:cNvSpPr txBox="1"/>
          <p:nvPr/>
        </p:nvSpPr>
        <p:spPr>
          <a:xfrm>
            <a:off x="8179415" y="2846173"/>
            <a:ext cx="979115" cy="646331"/>
          </a:xfrm>
          <a:prstGeom prst="rect">
            <a:avLst/>
          </a:prstGeom>
          <a:noFill/>
        </p:spPr>
        <p:txBody>
          <a:bodyPr wrap="none" rtlCol="0">
            <a:spAutoFit/>
          </a:bodyPr>
          <a:lstStyle/>
          <a:p>
            <a:pPr algn="ctr"/>
            <a:r>
              <a:rPr lang="en-US" b="1" dirty="0" smtClean="0"/>
              <a:t>Daily</a:t>
            </a:r>
          </a:p>
          <a:p>
            <a:pPr algn="ctr"/>
            <a:r>
              <a:rPr lang="en-US" b="1" dirty="0" smtClean="0"/>
              <a:t>Standup</a:t>
            </a:r>
          </a:p>
        </p:txBody>
      </p:sp>
      <p:sp>
        <p:nvSpPr>
          <p:cNvPr id="9" name="TextBox 8"/>
          <p:cNvSpPr txBox="1"/>
          <p:nvPr/>
        </p:nvSpPr>
        <p:spPr>
          <a:xfrm>
            <a:off x="8889651" y="4025975"/>
            <a:ext cx="756426" cy="646331"/>
          </a:xfrm>
          <a:prstGeom prst="rect">
            <a:avLst/>
          </a:prstGeom>
          <a:noFill/>
        </p:spPr>
        <p:txBody>
          <a:bodyPr wrap="none" rtlCol="0">
            <a:spAutoFit/>
          </a:bodyPr>
          <a:lstStyle/>
          <a:p>
            <a:pPr algn="ctr"/>
            <a:r>
              <a:rPr lang="en-US" b="1" dirty="0" smtClean="0"/>
              <a:t>Sprint</a:t>
            </a:r>
          </a:p>
          <a:p>
            <a:pPr algn="ctr"/>
            <a:r>
              <a:rPr lang="en-US" b="1" dirty="0" smtClean="0"/>
              <a:t>Cycle</a:t>
            </a:r>
          </a:p>
        </p:txBody>
      </p:sp>
      <p:sp>
        <p:nvSpPr>
          <p:cNvPr id="10" name="TextBox 9"/>
          <p:cNvSpPr txBox="1"/>
          <p:nvPr/>
        </p:nvSpPr>
        <p:spPr>
          <a:xfrm>
            <a:off x="10706120" y="4360121"/>
            <a:ext cx="1128835" cy="646331"/>
          </a:xfrm>
          <a:prstGeom prst="rect">
            <a:avLst/>
          </a:prstGeom>
          <a:noFill/>
        </p:spPr>
        <p:txBody>
          <a:bodyPr wrap="none" rtlCol="0">
            <a:spAutoFit/>
          </a:bodyPr>
          <a:lstStyle/>
          <a:p>
            <a:pPr algn="ctr"/>
            <a:r>
              <a:rPr lang="en-US" b="1" dirty="0" smtClean="0"/>
              <a:t>Shippable</a:t>
            </a:r>
          </a:p>
          <a:p>
            <a:pPr algn="ctr"/>
            <a:r>
              <a:rPr lang="en-US" b="1" dirty="0" smtClean="0"/>
              <a:t>Product</a:t>
            </a:r>
            <a:endParaRPr lang="en-US" b="1" dirty="0"/>
          </a:p>
        </p:txBody>
      </p:sp>
    </p:spTree>
    <p:extLst>
      <p:ext uri="{BB962C8B-B14F-4D97-AF65-F5344CB8AC3E}">
        <p14:creationId xmlns:p14="http://schemas.microsoft.com/office/powerpoint/2010/main" val="4143188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Scrumban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6240" b="5856"/>
          <a:stretch/>
        </p:blipFill>
        <p:spPr>
          <a:xfrm>
            <a:off x="5854199" y="2103789"/>
            <a:ext cx="6085332" cy="3555554"/>
          </a:xfrm>
          <a:prstGeom prst="rect">
            <a:avLst/>
          </a:prstGeom>
        </p:spPr>
      </p:pic>
      <p:sp>
        <p:nvSpPr>
          <p:cNvPr id="5" name="TextBox 4"/>
          <p:cNvSpPr txBox="1"/>
          <p:nvPr/>
        </p:nvSpPr>
        <p:spPr>
          <a:xfrm>
            <a:off x="6072664" y="2388973"/>
            <a:ext cx="933654" cy="646331"/>
          </a:xfrm>
          <a:prstGeom prst="rect">
            <a:avLst/>
          </a:prstGeom>
          <a:noFill/>
        </p:spPr>
        <p:txBody>
          <a:bodyPr wrap="none" rtlCol="0">
            <a:spAutoFit/>
          </a:bodyPr>
          <a:lstStyle/>
          <a:p>
            <a:pPr algn="ctr"/>
            <a:r>
              <a:rPr lang="en-US" b="1" dirty="0" smtClean="0"/>
              <a:t>Product</a:t>
            </a:r>
          </a:p>
          <a:p>
            <a:pPr algn="ctr"/>
            <a:r>
              <a:rPr lang="en-US" b="1" dirty="0" smtClean="0"/>
              <a:t>Vision</a:t>
            </a:r>
            <a:endParaRPr lang="en-US" b="1" dirty="0"/>
          </a:p>
        </p:txBody>
      </p:sp>
      <p:sp>
        <p:nvSpPr>
          <p:cNvPr id="6" name="TextBox 5"/>
          <p:cNvSpPr txBox="1"/>
          <p:nvPr/>
        </p:nvSpPr>
        <p:spPr>
          <a:xfrm>
            <a:off x="6149708" y="3841309"/>
            <a:ext cx="671274" cy="369332"/>
          </a:xfrm>
          <a:prstGeom prst="rect">
            <a:avLst/>
          </a:prstGeom>
          <a:noFill/>
        </p:spPr>
        <p:txBody>
          <a:bodyPr wrap="none" rtlCol="0">
            <a:spAutoFit/>
          </a:bodyPr>
          <a:lstStyle/>
          <a:p>
            <a:pPr algn="ctr"/>
            <a:r>
              <a:rPr lang="en-US" b="1" dirty="0" err="1" smtClean="0"/>
              <a:t>ToDo</a:t>
            </a:r>
            <a:endParaRPr lang="en-US" b="1" dirty="0"/>
          </a:p>
        </p:txBody>
      </p:sp>
      <p:sp>
        <p:nvSpPr>
          <p:cNvPr id="7" name="TextBox 6"/>
          <p:cNvSpPr txBox="1"/>
          <p:nvPr/>
        </p:nvSpPr>
        <p:spPr>
          <a:xfrm>
            <a:off x="6046598" y="4874644"/>
            <a:ext cx="772777" cy="646331"/>
          </a:xfrm>
          <a:prstGeom prst="rect">
            <a:avLst/>
          </a:prstGeom>
          <a:noFill/>
        </p:spPr>
        <p:txBody>
          <a:bodyPr wrap="none" rtlCol="0">
            <a:spAutoFit/>
          </a:bodyPr>
          <a:lstStyle/>
          <a:p>
            <a:pPr algn="ctr"/>
            <a:r>
              <a:rPr lang="en-US" b="1" dirty="0" smtClean="0"/>
              <a:t>Plan/</a:t>
            </a:r>
          </a:p>
          <a:p>
            <a:pPr algn="ctr"/>
            <a:r>
              <a:rPr lang="en-US" b="1" dirty="0" smtClean="0"/>
              <a:t>Ready</a:t>
            </a:r>
            <a:endParaRPr lang="en-US" b="1" dirty="0"/>
          </a:p>
        </p:txBody>
      </p:sp>
      <p:sp>
        <p:nvSpPr>
          <p:cNvPr id="8" name="TextBox 7"/>
          <p:cNvSpPr txBox="1"/>
          <p:nvPr/>
        </p:nvSpPr>
        <p:spPr>
          <a:xfrm>
            <a:off x="8179415" y="2846173"/>
            <a:ext cx="979115" cy="646331"/>
          </a:xfrm>
          <a:prstGeom prst="rect">
            <a:avLst/>
          </a:prstGeom>
          <a:noFill/>
        </p:spPr>
        <p:txBody>
          <a:bodyPr wrap="none" rtlCol="0">
            <a:spAutoFit/>
          </a:bodyPr>
          <a:lstStyle/>
          <a:p>
            <a:pPr algn="ctr"/>
            <a:r>
              <a:rPr lang="en-US" b="1" dirty="0" smtClean="0"/>
              <a:t>Daily</a:t>
            </a:r>
          </a:p>
          <a:p>
            <a:pPr algn="ctr"/>
            <a:r>
              <a:rPr lang="en-US" b="1" dirty="0" smtClean="0"/>
              <a:t>Standup</a:t>
            </a:r>
          </a:p>
        </p:txBody>
      </p:sp>
      <p:sp>
        <p:nvSpPr>
          <p:cNvPr id="9" name="TextBox 8"/>
          <p:cNvSpPr txBox="1"/>
          <p:nvPr/>
        </p:nvSpPr>
        <p:spPr>
          <a:xfrm>
            <a:off x="8798252" y="4175455"/>
            <a:ext cx="906274" cy="369332"/>
          </a:xfrm>
          <a:prstGeom prst="rect">
            <a:avLst/>
          </a:prstGeom>
          <a:solidFill>
            <a:schemeClr val="bg1"/>
          </a:solidFill>
          <a:effectLst>
            <a:softEdge rad="63500"/>
          </a:effectLst>
        </p:spPr>
        <p:txBody>
          <a:bodyPr wrap="none" rtlCol="0">
            <a:spAutoFit/>
          </a:bodyPr>
          <a:lstStyle/>
          <a:p>
            <a:pPr algn="ctr"/>
            <a:r>
              <a:rPr lang="en-US" b="1" dirty="0" smtClean="0"/>
              <a:t>Kanban</a:t>
            </a:r>
          </a:p>
        </p:txBody>
      </p:sp>
      <p:sp>
        <p:nvSpPr>
          <p:cNvPr id="10" name="TextBox 9"/>
          <p:cNvSpPr txBox="1"/>
          <p:nvPr/>
        </p:nvSpPr>
        <p:spPr>
          <a:xfrm>
            <a:off x="10706120" y="4360121"/>
            <a:ext cx="1128835" cy="646331"/>
          </a:xfrm>
          <a:prstGeom prst="rect">
            <a:avLst/>
          </a:prstGeom>
          <a:noFill/>
        </p:spPr>
        <p:txBody>
          <a:bodyPr wrap="none" rtlCol="0">
            <a:spAutoFit/>
          </a:bodyPr>
          <a:lstStyle/>
          <a:p>
            <a:pPr algn="ctr"/>
            <a:r>
              <a:rPr lang="en-US" b="1" dirty="0" smtClean="0"/>
              <a:t>Shippable</a:t>
            </a:r>
          </a:p>
          <a:p>
            <a:pPr algn="ctr"/>
            <a:r>
              <a:rPr lang="en-US" b="1" dirty="0" smtClean="0"/>
              <a:t>Product</a:t>
            </a:r>
            <a:endParaRPr lang="en-US" b="1" dirty="0"/>
          </a:p>
        </p:txBody>
      </p:sp>
    </p:spTree>
    <p:extLst>
      <p:ext uri="{BB962C8B-B14F-4D97-AF65-F5344CB8AC3E}">
        <p14:creationId xmlns:p14="http://schemas.microsoft.com/office/powerpoint/2010/main" val="2740761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Scrumban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991" y="1486351"/>
            <a:ext cx="9140019" cy="5029200"/>
          </a:xfrm>
        </p:spPr>
      </p:pic>
    </p:spTree>
    <p:extLst>
      <p:ext uri="{BB962C8B-B14F-4D97-AF65-F5344CB8AC3E}">
        <p14:creationId xmlns:p14="http://schemas.microsoft.com/office/powerpoint/2010/main" val="2850223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Manifesto for Agile Software Development</a:t>
            </a:r>
            <a:endParaRPr lang="en-US" dirty="0"/>
          </a:p>
        </p:txBody>
      </p:sp>
      <p:sp>
        <p:nvSpPr>
          <p:cNvPr id="3" name="Content Placeholder 2"/>
          <p:cNvSpPr>
            <a:spLocks noGrp="1"/>
          </p:cNvSpPr>
          <p:nvPr>
            <p:ph idx="1"/>
          </p:nvPr>
        </p:nvSpPr>
        <p:spPr>
          <a:xfrm>
            <a:off x="838200" y="1825625"/>
            <a:ext cx="10515600" cy="4739932"/>
          </a:xfrm>
        </p:spPr>
        <p:txBody>
          <a:bodyPr>
            <a:normAutofit fontScale="92500" lnSpcReduction="10000"/>
          </a:bodyPr>
          <a:lstStyle/>
          <a:p>
            <a:pPr marL="0" indent="0" algn="ctr">
              <a:buNone/>
            </a:pPr>
            <a:r>
              <a:rPr lang="en-US" dirty="0" smtClean="0"/>
              <a:t>We </a:t>
            </a:r>
            <a:r>
              <a:rPr lang="en-US" dirty="0"/>
              <a:t>are uncovering better ways of developing</a:t>
            </a:r>
            <a:br>
              <a:rPr lang="en-US" dirty="0"/>
            </a:br>
            <a:r>
              <a:rPr lang="en-US" dirty="0"/>
              <a:t>software by doing it and helping others do it.</a:t>
            </a:r>
            <a:br>
              <a:rPr lang="en-US" dirty="0"/>
            </a:br>
            <a:r>
              <a:rPr lang="en-US" dirty="0"/>
              <a:t>Through this work we have come to value:</a:t>
            </a:r>
            <a:br>
              <a:rPr lang="en-US" dirty="0"/>
            </a:br>
            <a:endParaRPr lang="en-US" dirty="0"/>
          </a:p>
          <a:p>
            <a:pPr marL="0" indent="0" algn="ctr">
              <a:buNone/>
            </a:pPr>
            <a:r>
              <a:rPr lang="en-US" dirty="0"/>
              <a:t>Individuals and interactions over processes and tools</a:t>
            </a:r>
            <a:br>
              <a:rPr lang="en-US" dirty="0"/>
            </a:br>
            <a:r>
              <a:rPr lang="en-US" dirty="0"/>
              <a:t>Working software over comprehensive documentation</a:t>
            </a:r>
            <a:br>
              <a:rPr lang="en-US" dirty="0"/>
            </a:br>
            <a:r>
              <a:rPr lang="en-US" dirty="0"/>
              <a:t>Customer collaboration over contract negotiation</a:t>
            </a:r>
            <a:br>
              <a:rPr lang="en-US" dirty="0"/>
            </a:br>
            <a:r>
              <a:rPr lang="en-US" dirty="0"/>
              <a:t>Responding to change over following a plan</a:t>
            </a:r>
            <a:br>
              <a:rPr lang="en-US" dirty="0"/>
            </a:br>
            <a:endParaRPr lang="en-US" dirty="0"/>
          </a:p>
          <a:p>
            <a:pPr marL="0" indent="0" algn="ctr">
              <a:buNone/>
            </a:pPr>
            <a:r>
              <a:rPr lang="en-US" dirty="0"/>
              <a:t>That is, while there is value in the items on</a:t>
            </a:r>
            <a:br>
              <a:rPr lang="en-US" dirty="0"/>
            </a:br>
            <a:r>
              <a:rPr lang="en-US" dirty="0"/>
              <a:t>the right, we value the items on the left more</a:t>
            </a:r>
            <a:r>
              <a:rPr lang="en-US" dirty="0" smtClean="0"/>
              <a:t>.</a:t>
            </a:r>
          </a:p>
          <a:p>
            <a:pPr marL="0" indent="0" algn="ctr">
              <a:buNone/>
            </a:pPr>
            <a:endParaRPr lang="en-US" dirty="0"/>
          </a:p>
          <a:p>
            <a:pPr marL="0" indent="0" algn="ctr">
              <a:buNone/>
            </a:pPr>
            <a:r>
              <a:rPr lang="en-US" dirty="0">
                <a:hlinkClick r:id="rId2"/>
              </a:rPr>
              <a:t>http://agilemanifesto.org/</a:t>
            </a:r>
            <a:endParaRPr lang="en-US" dirty="0"/>
          </a:p>
          <a:p>
            <a:pPr marL="0" indent="0" algn="ctr">
              <a:buNone/>
            </a:pPr>
            <a:endParaRPr lang="en-US" dirty="0"/>
          </a:p>
          <a:p>
            <a:endParaRPr lang="en-US" dirty="0"/>
          </a:p>
        </p:txBody>
      </p:sp>
    </p:spTree>
    <p:extLst>
      <p:ext uri="{BB962C8B-B14F-4D97-AF65-F5344CB8AC3E}">
        <p14:creationId xmlns:p14="http://schemas.microsoft.com/office/powerpoint/2010/main" val="659318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Scrumban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816" y="1593441"/>
            <a:ext cx="10706369" cy="4572000"/>
          </a:xfrm>
        </p:spPr>
      </p:pic>
    </p:spTree>
    <p:extLst>
      <p:ext uri="{BB962C8B-B14F-4D97-AF65-F5344CB8AC3E}">
        <p14:creationId xmlns:p14="http://schemas.microsoft.com/office/powerpoint/2010/main" val="519413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on Scrum and Kanban</a:t>
            </a:r>
            <a:endParaRPr lang="en-US" dirty="0"/>
          </a:p>
        </p:txBody>
      </p:sp>
      <p:sp>
        <p:nvSpPr>
          <p:cNvPr id="3" name="Content Placeholder 2"/>
          <p:cNvSpPr>
            <a:spLocks noGrp="1"/>
          </p:cNvSpPr>
          <p:nvPr>
            <p:ph idx="1"/>
          </p:nvPr>
        </p:nvSpPr>
        <p:spPr/>
        <p:txBody>
          <a:bodyPr/>
          <a:lstStyle/>
          <a:p>
            <a:r>
              <a:rPr lang="en-US" dirty="0" smtClean="0"/>
              <a:t>This video does a fantastic job at explaining the difference between Scrum and Kanban and gives you an idea on merging the two.</a:t>
            </a:r>
          </a:p>
          <a:p>
            <a:r>
              <a:rPr lang="en-US" dirty="0" smtClean="0">
                <a:hlinkClick r:id="rId2"/>
              </a:rPr>
              <a:t>https</a:t>
            </a:r>
            <a:r>
              <a:rPr lang="en-US" dirty="0">
                <a:hlinkClick r:id="rId2"/>
              </a:rPr>
              <a:t>://</a:t>
            </a:r>
            <a:r>
              <a:rPr lang="en-US" dirty="0" smtClean="0">
                <a:hlinkClick r:id="rId2"/>
              </a:rPr>
              <a:t>www.youtube.com/watch?v=0EIMxyFw9T8</a:t>
            </a:r>
            <a:endParaRPr lang="en-US" dirty="0" smtClean="0"/>
          </a:p>
          <a:p>
            <a:endParaRPr lang="en-US" dirty="0" smtClean="0"/>
          </a:p>
          <a:p>
            <a:endParaRPr lang="en-US" dirty="0"/>
          </a:p>
        </p:txBody>
      </p:sp>
    </p:spTree>
    <p:extLst>
      <p:ext uri="{BB962C8B-B14F-4D97-AF65-F5344CB8AC3E}">
        <p14:creationId xmlns:p14="http://schemas.microsoft.com/office/powerpoint/2010/main" val="17783831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6047" y="363807"/>
            <a:ext cx="7059907" cy="6306617"/>
          </a:xfrm>
        </p:spPr>
      </p:pic>
    </p:spTree>
    <p:extLst>
      <p:ext uri="{BB962C8B-B14F-4D97-AF65-F5344CB8AC3E}">
        <p14:creationId xmlns:p14="http://schemas.microsoft.com/office/powerpoint/2010/main" val="5840316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Glossary</a:t>
            </a:r>
            <a:endParaRPr lang="en-US" dirty="0"/>
          </a:p>
        </p:txBody>
      </p:sp>
      <p:sp>
        <p:nvSpPr>
          <p:cNvPr id="3" name="Content Placeholder 2"/>
          <p:cNvSpPr>
            <a:spLocks noGrp="1"/>
          </p:cNvSpPr>
          <p:nvPr>
            <p:ph idx="1"/>
          </p:nvPr>
        </p:nvSpPr>
        <p:spPr>
          <a:xfrm>
            <a:off x="838200" y="1825625"/>
            <a:ext cx="10515600" cy="4735596"/>
          </a:xfrm>
        </p:spPr>
        <p:txBody>
          <a:bodyPr>
            <a:normAutofit/>
          </a:bodyPr>
          <a:lstStyle/>
          <a:p>
            <a:r>
              <a:rPr lang="en-US" dirty="0" err="1" smtClean="0"/>
              <a:t>Timeboxing</a:t>
            </a:r>
            <a:endParaRPr lang="en-US" dirty="0" smtClean="0"/>
          </a:p>
          <a:p>
            <a:pPr lvl="1"/>
            <a:r>
              <a:rPr lang="en-US" dirty="0" smtClean="0"/>
              <a:t>The concept of chopping work until timed periods (e.g. sprints)</a:t>
            </a:r>
          </a:p>
          <a:p>
            <a:r>
              <a:rPr lang="en-US" dirty="0" smtClean="0"/>
              <a:t>GAAP</a:t>
            </a:r>
          </a:p>
          <a:p>
            <a:pPr lvl="1"/>
            <a:r>
              <a:rPr lang="en-US" dirty="0" smtClean="0"/>
              <a:t>Generally accepted agile practice</a:t>
            </a:r>
          </a:p>
          <a:p>
            <a:r>
              <a:rPr lang="en-US" dirty="0" smtClean="0"/>
              <a:t>IR</a:t>
            </a:r>
          </a:p>
          <a:p>
            <a:pPr lvl="1"/>
            <a:r>
              <a:rPr lang="en-US" dirty="0" smtClean="0"/>
              <a:t>Interim release</a:t>
            </a:r>
          </a:p>
          <a:p>
            <a:r>
              <a:rPr lang="en-US" dirty="0" smtClean="0"/>
              <a:t>Backlog grooming</a:t>
            </a:r>
          </a:p>
          <a:p>
            <a:pPr lvl="1"/>
            <a:r>
              <a:rPr lang="en-US" dirty="0" smtClean="0"/>
              <a:t>Developers meet (normally once per sprint) to ensure the backlog is keep up to date, reprioritized if necessary, story points are estimated, acceptance criteria is added/updated and epic stories are broken down into smaller user stories.</a:t>
            </a:r>
          </a:p>
          <a:p>
            <a:endParaRPr lang="en-US" dirty="0" smtClean="0"/>
          </a:p>
        </p:txBody>
      </p:sp>
    </p:spTree>
    <p:extLst>
      <p:ext uri="{BB962C8B-B14F-4D97-AF65-F5344CB8AC3E}">
        <p14:creationId xmlns:p14="http://schemas.microsoft.com/office/powerpoint/2010/main" val="1060814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Glossary</a:t>
            </a:r>
            <a:endParaRPr lang="en-US" dirty="0"/>
          </a:p>
        </p:txBody>
      </p:sp>
      <p:sp>
        <p:nvSpPr>
          <p:cNvPr id="3" name="Content Placeholder 2"/>
          <p:cNvSpPr>
            <a:spLocks noGrp="1"/>
          </p:cNvSpPr>
          <p:nvPr>
            <p:ph idx="1"/>
          </p:nvPr>
        </p:nvSpPr>
        <p:spPr>
          <a:xfrm>
            <a:off x="838200" y="1825625"/>
            <a:ext cx="10515600" cy="4735596"/>
          </a:xfrm>
        </p:spPr>
        <p:txBody>
          <a:bodyPr>
            <a:normAutofit/>
          </a:bodyPr>
          <a:lstStyle/>
          <a:p>
            <a:r>
              <a:rPr lang="en-US" dirty="0"/>
              <a:t>AC</a:t>
            </a:r>
          </a:p>
          <a:p>
            <a:pPr lvl="1"/>
            <a:r>
              <a:rPr lang="en-US" dirty="0"/>
              <a:t>Acceptance criteria</a:t>
            </a:r>
          </a:p>
          <a:p>
            <a:r>
              <a:rPr lang="en-US" dirty="0" smtClean="0"/>
              <a:t>ACDD</a:t>
            </a:r>
          </a:p>
          <a:p>
            <a:pPr lvl="1"/>
            <a:r>
              <a:rPr lang="en-US" dirty="0" smtClean="0"/>
              <a:t>Acceptance criteria driven development. This is using the acceptance criteria of a user story to write your tests and integrate TDD. Basically this is what we are doing for our sprint team project assignment.</a:t>
            </a:r>
          </a:p>
          <a:p>
            <a:r>
              <a:rPr lang="en-US" dirty="0" smtClean="0"/>
              <a:t>PO</a:t>
            </a:r>
          </a:p>
          <a:p>
            <a:pPr lvl="1"/>
            <a:r>
              <a:rPr lang="en-US" dirty="0" smtClean="0"/>
              <a:t>Product owner</a:t>
            </a:r>
          </a:p>
          <a:p>
            <a:r>
              <a:rPr lang="en-US" dirty="0" smtClean="0"/>
              <a:t>NFR</a:t>
            </a:r>
          </a:p>
          <a:p>
            <a:pPr lvl="1"/>
            <a:r>
              <a:rPr lang="en-US" dirty="0" smtClean="0"/>
              <a:t>Non-functional requirement</a:t>
            </a:r>
          </a:p>
        </p:txBody>
      </p:sp>
    </p:spTree>
    <p:extLst>
      <p:ext uri="{BB962C8B-B14F-4D97-AF65-F5344CB8AC3E}">
        <p14:creationId xmlns:p14="http://schemas.microsoft.com/office/powerpoint/2010/main" val="195263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Glossary</a:t>
            </a:r>
            <a:endParaRPr lang="en-US" dirty="0"/>
          </a:p>
        </p:txBody>
      </p:sp>
      <p:sp>
        <p:nvSpPr>
          <p:cNvPr id="3" name="Content Placeholder 2"/>
          <p:cNvSpPr>
            <a:spLocks noGrp="1"/>
          </p:cNvSpPr>
          <p:nvPr>
            <p:ph idx="1"/>
          </p:nvPr>
        </p:nvSpPr>
        <p:spPr>
          <a:xfrm>
            <a:off x="838200" y="1825625"/>
            <a:ext cx="10515600" cy="4735596"/>
          </a:xfrm>
        </p:spPr>
        <p:txBody>
          <a:bodyPr>
            <a:normAutofit/>
          </a:bodyPr>
          <a:lstStyle/>
          <a:p>
            <a:r>
              <a:rPr lang="en-US" dirty="0" smtClean="0"/>
              <a:t>Scope/Feature Creep</a:t>
            </a:r>
          </a:p>
          <a:p>
            <a:pPr lvl="1"/>
            <a:r>
              <a:rPr lang="en-US" dirty="0" smtClean="0"/>
              <a:t>Constantly adding new features to a project past the initial requirements</a:t>
            </a:r>
          </a:p>
          <a:p>
            <a:r>
              <a:rPr lang="en-US" dirty="0" smtClean="0"/>
              <a:t>Lead time</a:t>
            </a:r>
          </a:p>
          <a:p>
            <a:pPr lvl="1"/>
            <a:r>
              <a:rPr lang="en-US" dirty="0" smtClean="0"/>
              <a:t>Time from when a user story enters the product backlog to when it is completed</a:t>
            </a:r>
          </a:p>
          <a:p>
            <a:pPr lvl="1"/>
            <a:r>
              <a:rPr lang="en-US" dirty="0" smtClean="0"/>
              <a:t>Used as a metric for process improvement</a:t>
            </a:r>
          </a:p>
          <a:p>
            <a:r>
              <a:rPr lang="en-US" dirty="0" smtClean="0"/>
              <a:t>Cycle time</a:t>
            </a:r>
          </a:p>
          <a:p>
            <a:pPr lvl="1"/>
            <a:r>
              <a:rPr lang="en-US" dirty="0" smtClean="0"/>
              <a:t>Time from when a user story enters the in progress phase (work begins on it) to when it is completed</a:t>
            </a:r>
          </a:p>
          <a:p>
            <a:pPr lvl="1"/>
            <a:r>
              <a:rPr lang="en-US" dirty="0" smtClean="0"/>
              <a:t>Also used as a metric for process improvement</a:t>
            </a:r>
            <a:endParaRPr lang="en-US" dirty="0" smtClean="0"/>
          </a:p>
        </p:txBody>
      </p:sp>
    </p:spTree>
    <p:extLst>
      <p:ext uri="{BB962C8B-B14F-4D97-AF65-F5344CB8AC3E}">
        <p14:creationId xmlns:p14="http://schemas.microsoft.com/office/powerpoint/2010/main" val="390457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that Companies are Using</a:t>
            </a:r>
            <a:endParaRPr lang="en-US" dirty="0"/>
          </a:p>
        </p:txBody>
      </p:sp>
      <p:sp>
        <p:nvSpPr>
          <p:cNvPr id="3" name="Content Placeholder 2"/>
          <p:cNvSpPr>
            <a:spLocks noGrp="1"/>
          </p:cNvSpPr>
          <p:nvPr>
            <p:ph idx="1"/>
          </p:nvPr>
        </p:nvSpPr>
        <p:spPr/>
        <p:txBody>
          <a:bodyPr/>
          <a:lstStyle/>
          <a:p>
            <a:r>
              <a:rPr lang="en-US" dirty="0" smtClean="0"/>
              <a:t>TFS </a:t>
            </a:r>
          </a:p>
          <a:p>
            <a:r>
              <a:rPr lang="en-US" dirty="0" smtClean="0"/>
              <a:t>JIRA</a:t>
            </a:r>
          </a:p>
          <a:p>
            <a:r>
              <a:rPr lang="en-US" dirty="0" err="1" smtClean="0"/>
              <a:t>Git</a:t>
            </a:r>
            <a:endParaRPr lang="en-US" dirty="0" smtClean="0"/>
          </a:p>
          <a:p>
            <a:r>
              <a:rPr lang="en-US" dirty="0" smtClean="0"/>
              <a:t>Perforce</a:t>
            </a:r>
          </a:p>
          <a:p>
            <a:r>
              <a:rPr lang="en-US" dirty="0" smtClean="0"/>
              <a:t>Confluence</a:t>
            </a:r>
          </a:p>
          <a:p>
            <a:r>
              <a:rPr lang="en-US" dirty="0" err="1" smtClean="0"/>
              <a:t>Trello</a:t>
            </a:r>
            <a:endParaRPr lang="en-US" dirty="0" smtClean="0"/>
          </a:p>
          <a:p>
            <a:r>
              <a:rPr lang="en-US" dirty="0" smtClean="0"/>
              <a:t>Jenkins</a:t>
            </a:r>
          </a:p>
        </p:txBody>
      </p:sp>
    </p:spTree>
    <p:extLst>
      <p:ext uri="{BB962C8B-B14F-4D97-AF65-F5344CB8AC3E}">
        <p14:creationId xmlns:p14="http://schemas.microsoft.com/office/powerpoint/2010/main" val="128536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a:hlinkClick r:id="rId2"/>
              </a:rPr>
              <a:t>https://</a:t>
            </a:r>
            <a:r>
              <a:rPr lang="en-US" dirty="0" smtClean="0">
                <a:hlinkClick r:id="rId2"/>
              </a:rPr>
              <a:t>s3.amazonaws.com/scrumorg-website-prod/drupal/inline-images/2017-05/ScrumFrameworkTest.png</a:t>
            </a:r>
            <a:endParaRPr lang="en-US" dirty="0" smtClean="0"/>
          </a:p>
          <a:p>
            <a:r>
              <a:rPr lang="en-US" dirty="0">
                <a:hlinkClick r:id="rId3"/>
              </a:rPr>
              <a:t>http://</a:t>
            </a:r>
            <a:r>
              <a:rPr lang="en-US" dirty="0" smtClean="0">
                <a:hlinkClick r:id="rId3"/>
              </a:rPr>
              <a:t>www.clariostechnology.com/productivity/blog/burnupvsburndownchart</a:t>
            </a:r>
            <a:endParaRPr lang="en-US" dirty="0" smtClean="0"/>
          </a:p>
          <a:p>
            <a:r>
              <a:rPr lang="en-US" dirty="0">
                <a:hlinkClick r:id="rId4"/>
              </a:rPr>
              <a:t>https://leankit.com/learn/kanban/kanban-board</a:t>
            </a:r>
            <a:r>
              <a:rPr lang="en-US" dirty="0" smtClean="0">
                <a:hlinkClick r:id="rId4"/>
              </a:rPr>
              <a:t>/</a:t>
            </a:r>
            <a:endParaRPr lang="en-US" dirty="0" smtClean="0"/>
          </a:p>
          <a:p>
            <a:r>
              <a:rPr lang="en-US" dirty="0">
                <a:hlinkClick r:id="rId5"/>
              </a:rPr>
              <a:t>https://agileleanlife.com/kanban-visualize-workflow</a:t>
            </a:r>
            <a:r>
              <a:rPr lang="en-US" dirty="0" smtClean="0">
                <a:hlinkClick r:id="rId5"/>
              </a:rPr>
              <a:t>/</a:t>
            </a:r>
            <a:endParaRPr lang="en-US" dirty="0" smtClean="0"/>
          </a:p>
          <a:p>
            <a:r>
              <a:rPr lang="en-US" dirty="0">
                <a:hlinkClick r:id="rId6"/>
              </a:rPr>
              <a:t>https://</a:t>
            </a:r>
            <a:r>
              <a:rPr lang="en-US" dirty="0" smtClean="0">
                <a:hlinkClick r:id="rId6"/>
              </a:rPr>
              <a:t>en.wikipedia.org/wiki/Scrumban</a:t>
            </a:r>
            <a:endParaRPr lang="en-US" dirty="0" smtClean="0"/>
          </a:p>
          <a:p>
            <a:r>
              <a:rPr lang="en-US" dirty="0">
                <a:hlinkClick r:id="rId7"/>
              </a:rPr>
              <a:t>https://www.agilealliance.org/what-is-scrumban</a:t>
            </a:r>
            <a:r>
              <a:rPr lang="en-US" dirty="0" smtClean="0">
                <a:hlinkClick r:id="rId7"/>
              </a:rPr>
              <a:t>/</a:t>
            </a:r>
            <a:endParaRPr lang="en-US" dirty="0" smtClean="0"/>
          </a:p>
          <a:p>
            <a:r>
              <a:rPr lang="en-US" dirty="0">
                <a:hlinkClick r:id="rId8"/>
              </a:rPr>
              <a:t>https://</a:t>
            </a:r>
            <a:r>
              <a:rPr lang="en-US" dirty="0" smtClean="0">
                <a:hlinkClick r:id="rId8"/>
              </a:rPr>
              <a:t>community.dynamics.com/crm/b/microsoftdynamicscrmsolutions/archive/2015/11/19/agile-methodology-and-project-management</a:t>
            </a:r>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1163058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hlinkClick r:id="rId2"/>
              </a:rPr>
              <a:t>https</a:t>
            </a:r>
            <a:r>
              <a:rPr lang="en-US" dirty="0">
                <a:hlinkClick r:id="rId2"/>
              </a:rPr>
              <a:t>://www.onedesk.com/waterfall-vs-agile</a:t>
            </a:r>
            <a:r>
              <a:rPr lang="en-US" dirty="0" smtClean="0">
                <a:hlinkClick r:id="rId2"/>
              </a:rPr>
              <a:t>/</a:t>
            </a:r>
            <a:endParaRPr lang="en-US" dirty="0" smtClean="0"/>
          </a:p>
          <a:p>
            <a:r>
              <a:rPr lang="en-US" dirty="0">
                <a:hlinkClick r:id="rId3"/>
              </a:rPr>
              <a:t>https://</a:t>
            </a:r>
            <a:r>
              <a:rPr lang="en-US" dirty="0" smtClean="0">
                <a:hlinkClick r:id="rId3"/>
              </a:rPr>
              <a:t>explore.versionone.com/state-of-agile</a:t>
            </a:r>
            <a:endParaRPr lang="en-US" dirty="0" smtClean="0"/>
          </a:p>
          <a:p>
            <a:r>
              <a:rPr lang="en-US" dirty="0">
                <a:hlinkClick r:id="rId4"/>
              </a:rPr>
              <a:t>https://</a:t>
            </a:r>
            <a:r>
              <a:rPr lang="en-US" dirty="0" smtClean="0">
                <a:hlinkClick r:id="rId4"/>
              </a:rPr>
              <a:t>www.scrumalliance.org/community/articles/2014/june/lean-agile-process</a:t>
            </a:r>
            <a:endParaRPr lang="en-US" dirty="0" smtClean="0"/>
          </a:p>
          <a:p>
            <a:r>
              <a:rPr lang="en-US" dirty="0">
                <a:hlinkClick r:id="rId5"/>
              </a:rPr>
              <a:t>https://</a:t>
            </a:r>
            <a:r>
              <a:rPr lang="en-US" dirty="0" smtClean="0">
                <a:hlinkClick r:id="rId5"/>
              </a:rPr>
              <a:t>www.scrumalliance.org/community/articles/2014/march/acceptance-criteria-driven-development</a:t>
            </a:r>
            <a:endParaRPr lang="en-US" dirty="0" smtClean="0"/>
          </a:p>
          <a:p>
            <a:r>
              <a:rPr lang="en-US" dirty="0">
                <a:hlinkClick r:id="rId6"/>
              </a:rPr>
              <a:t>https://</a:t>
            </a:r>
            <a:r>
              <a:rPr lang="en-US" dirty="0" smtClean="0">
                <a:hlinkClick r:id="rId6"/>
              </a:rPr>
              <a:t>www.youtube.com/watch?v=0EIMxyFw9T8</a:t>
            </a:r>
            <a:endParaRPr lang="en-US" dirty="0" smtClean="0"/>
          </a:p>
          <a:p>
            <a:r>
              <a:rPr lang="en-US" dirty="0">
                <a:hlinkClick r:id="rId7"/>
              </a:rPr>
              <a:t>https://lh4.googleusercontent.com/-</a:t>
            </a:r>
            <a:r>
              <a:rPr lang="en-US" dirty="0" smtClean="0">
                <a:hlinkClick r:id="rId7"/>
              </a:rPr>
              <a:t>sjDHoRrQKeo/UULFWLHFeJI/AAAAAAAABHM/Ez69DPjhhhM/w506-h750/scrumban_style_fb.png</a:t>
            </a:r>
            <a:endParaRPr lang="en-US" dirty="0" smtClean="0"/>
          </a:p>
          <a:p>
            <a:r>
              <a:rPr lang="en-US" dirty="0">
                <a:hlinkClick r:id="rId8"/>
              </a:rPr>
              <a:t>https://</a:t>
            </a:r>
            <a:r>
              <a:rPr lang="en-US" dirty="0" smtClean="0">
                <a:hlinkClick r:id="rId8"/>
              </a:rPr>
              <a:t>www.youtube.com/watch?v=Ht4S3Fs6COQ</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30550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Do We Use Agile?</a:t>
            </a:r>
            <a:endParaRPr lang="en-US" dirty="0"/>
          </a:p>
        </p:txBody>
      </p:sp>
      <p:sp>
        <p:nvSpPr>
          <p:cNvPr id="4" name="Content Placeholder 3"/>
          <p:cNvSpPr>
            <a:spLocks noGrp="1"/>
          </p:cNvSpPr>
          <p:nvPr>
            <p:ph idx="1"/>
          </p:nvPr>
        </p:nvSpPr>
        <p:spPr>
          <a:xfrm>
            <a:off x="2619634" y="5782961"/>
            <a:ext cx="6153664" cy="833713"/>
          </a:xfrm>
        </p:spPr>
        <p:txBody>
          <a:bodyPr>
            <a:normAutofit fontScale="77500" lnSpcReduction="20000"/>
          </a:bodyPr>
          <a:lstStyle/>
          <a:p>
            <a:pPr marL="0" indent="0" algn="ctr">
              <a:buNone/>
            </a:pPr>
            <a:r>
              <a:rPr lang="en-US" dirty="0" smtClean="0"/>
              <a:t>With successful defined as:</a:t>
            </a:r>
          </a:p>
          <a:p>
            <a:pPr marL="0" indent="0" algn="ctr">
              <a:buNone/>
            </a:pPr>
            <a:r>
              <a:rPr lang="en-US" dirty="0" smtClean="0"/>
              <a:t>“on </a:t>
            </a:r>
            <a:r>
              <a:rPr lang="en-US" dirty="0"/>
              <a:t>time, on budget, and with all planned </a:t>
            </a:r>
            <a:r>
              <a:rPr lang="en-US" dirty="0" smtClean="0"/>
              <a:t>features.“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842" y="1582606"/>
            <a:ext cx="8079283" cy="3931920"/>
          </a:xfrm>
          <a:prstGeom prst="rect">
            <a:avLst/>
          </a:prstGeom>
        </p:spPr>
      </p:pic>
    </p:spTree>
    <p:extLst>
      <p:ext uri="{BB962C8B-B14F-4D97-AF65-F5344CB8AC3E}">
        <p14:creationId xmlns:p14="http://schemas.microsoft.com/office/powerpoint/2010/main" val="1241799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0086"/>
            <a:ext cx="10515600" cy="897926"/>
          </a:xfrm>
        </p:spPr>
        <p:txBody>
          <a:bodyPr/>
          <a:lstStyle/>
          <a:p>
            <a:r>
              <a:rPr lang="en-US" dirty="0" smtClean="0"/>
              <a:t>Types of Agile</a:t>
            </a:r>
            <a:endParaRPr lang="en-US" dirty="0"/>
          </a:p>
        </p:txBody>
      </p:sp>
      <p:sp>
        <p:nvSpPr>
          <p:cNvPr id="3" name="Content Placeholder 2"/>
          <p:cNvSpPr>
            <a:spLocks noGrp="1"/>
          </p:cNvSpPr>
          <p:nvPr>
            <p:ph idx="1"/>
          </p:nvPr>
        </p:nvSpPr>
        <p:spPr>
          <a:xfrm>
            <a:off x="7587050" y="1731287"/>
            <a:ext cx="4596716" cy="4351338"/>
          </a:xfrm>
        </p:spPr>
        <p:txBody>
          <a:bodyPr>
            <a:normAutofit lnSpcReduction="10000"/>
          </a:bodyPr>
          <a:lstStyle/>
          <a:p>
            <a:r>
              <a:rPr lang="en-US" dirty="0" smtClean="0"/>
              <a:t>Scrum</a:t>
            </a:r>
          </a:p>
          <a:p>
            <a:r>
              <a:rPr lang="en-US" dirty="0" smtClean="0"/>
              <a:t>Kanban</a:t>
            </a:r>
            <a:endParaRPr lang="en-US" dirty="0"/>
          </a:p>
          <a:p>
            <a:r>
              <a:rPr lang="en-US" dirty="0" err="1" smtClean="0"/>
              <a:t>Scrumban</a:t>
            </a:r>
            <a:endParaRPr lang="en-US" dirty="0" smtClean="0"/>
          </a:p>
          <a:p>
            <a:r>
              <a:rPr lang="en-US" dirty="0"/>
              <a:t>Extreme Programming</a:t>
            </a:r>
            <a:endParaRPr lang="en-US" dirty="0" smtClean="0"/>
          </a:p>
          <a:p>
            <a:r>
              <a:rPr lang="en-US" dirty="0"/>
              <a:t>Lean</a:t>
            </a:r>
          </a:p>
          <a:p>
            <a:r>
              <a:rPr lang="en-US" dirty="0" smtClean="0"/>
              <a:t>Feature </a:t>
            </a:r>
            <a:r>
              <a:rPr lang="en-US" dirty="0"/>
              <a:t>Driven </a:t>
            </a:r>
            <a:r>
              <a:rPr lang="en-US" dirty="0" smtClean="0"/>
              <a:t>Development</a:t>
            </a:r>
            <a:endParaRPr lang="en-US" dirty="0"/>
          </a:p>
          <a:p>
            <a:r>
              <a:rPr lang="en-US" dirty="0"/>
              <a:t>Dynamic Systems Development Method</a:t>
            </a:r>
          </a:p>
          <a:p>
            <a:r>
              <a:rPr lang="en-US" dirty="0" smtClean="0"/>
              <a:t>Agile </a:t>
            </a:r>
            <a:r>
              <a:rPr lang="en-US" dirty="0" smtClean="0"/>
              <a:t>Unified Process</a:t>
            </a:r>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0" y="1405285"/>
            <a:ext cx="7474339" cy="5365487"/>
          </a:xfrm>
          <a:prstGeom prst="rect">
            <a:avLst/>
          </a:prstGeom>
        </p:spPr>
      </p:pic>
    </p:spTree>
    <p:extLst>
      <p:ext uri="{BB962C8B-B14F-4D97-AF65-F5344CB8AC3E}">
        <p14:creationId xmlns:p14="http://schemas.microsoft.com/office/powerpoint/2010/main" val="25220288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271" t="9418" b="2130"/>
          <a:stretch/>
        </p:blipFill>
        <p:spPr>
          <a:xfrm>
            <a:off x="17340" y="7677"/>
            <a:ext cx="4994663" cy="3566160"/>
          </a:xfrm>
          <a:prstGeom prst="rect">
            <a:avLst/>
          </a:prstGeom>
        </p:spPr>
      </p:pic>
      <p:pic>
        <p:nvPicPr>
          <p:cNvPr id="4"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1586" b="1252"/>
          <a:stretch/>
        </p:blipFill>
        <p:spPr>
          <a:xfrm>
            <a:off x="2306593" y="1101807"/>
            <a:ext cx="4950960" cy="3566160"/>
          </a:xfrm>
          <a:prstGeom prst="rect">
            <a:avLst/>
          </a:prstGeom>
        </p:spPr>
      </p:pic>
      <p:sp>
        <p:nvSpPr>
          <p:cNvPr id="10" name="TextBox 9"/>
          <p:cNvSpPr txBox="1"/>
          <p:nvPr/>
        </p:nvSpPr>
        <p:spPr>
          <a:xfrm>
            <a:off x="758651" y="3524409"/>
            <a:ext cx="806631" cy="461665"/>
          </a:xfrm>
          <a:prstGeom prst="rect">
            <a:avLst/>
          </a:prstGeom>
          <a:noFill/>
        </p:spPr>
        <p:txBody>
          <a:bodyPr wrap="none" rtlCol="0">
            <a:spAutoFit/>
          </a:bodyPr>
          <a:lstStyle/>
          <a:p>
            <a:r>
              <a:rPr lang="en-US" sz="2400" dirty="0" smtClean="0"/>
              <a:t>2012</a:t>
            </a:r>
            <a:endParaRPr lang="en-US" sz="2400" dirty="0"/>
          </a:p>
        </p:txBody>
      </p:sp>
      <p:sp>
        <p:nvSpPr>
          <p:cNvPr id="11" name="TextBox 10"/>
          <p:cNvSpPr txBox="1"/>
          <p:nvPr/>
        </p:nvSpPr>
        <p:spPr>
          <a:xfrm>
            <a:off x="2855189" y="4609819"/>
            <a:ext cx="806631" cy="461665"/>
          </a:xfrm>
          <a:prstGeom prst="rect">
            <a:avLst/>
          </a:prstGeom>
          <a:noFill/>
        </p:spPr>
        <p:txBody>
          <a:bodyPr wrap="none" rtlCol="0">
            <a:spAutoFit/>
          </a:bodyPr>
          <a:lstStyle/>
          <a:p>
            <a:r>
              <a:rPr lang="en-US" sz="2400" dirty="0" smtClean="0"/>
              <a:t>2013</a:t>
            </a:r>
            <a:endParaRPr lang="en-US" sz="2400" dirty="0"/>
          </a:p>
        </p:txBody>
      </p:sp>
      <p:sp>
        <p:nvSpPr>
          <p:cNvPr id="12" name="TextBox 11"/>
          <p:cNvSpPr txBox="1"/>
          <p:nvPr/>
        </p:nvSpPr>
        <p:spPr>
          <a:xfrm>
            <a:off x="8209859" y="1882820"/>
            <a:ext cx="1523174" cy="461665"/>
          </a:xfrm>
          <a:prstGeom prst="rect">
            <a:avLst/>
          </a:prstGeom>
          <a:noFill/>
        </p:spPr>
        <p:txBody>
          <a:bodyPr wrap="none" rtlCol="0">
            <a:spAutoFit/>
          </a:bodyPr>
          <a:lstStyle/>
          <a:p>
            <a:r>
              <a:rPr lang="en-US" sz="2400" dirty="0" smtClean="0"/>
              <a:t>2015-2016</a:t>
            </a:r>
          </a:p>
        </p:txBody>
      </p:sp>
      <p:pic>
        <p:nvPicPr>
          <p:cNvPr id="16" name="Picture 15"/>
          <p:cNvPicPr>
            <a:picLocks noChangeAspect="1"/>
          </p:cNvPicPr>
          <p:nvPr/>
        </p:nvPicPr>
        <p:blipFill rotWithShape="1">
          <a:blip r:embed="rId4"/>
          <a:srcRect l="9248" t="3292" r="53596" b="41662"/>
          <a:stretch/>
        </p:blipFill>
        <p:spPr>
          <a:xfrm>
            <a:off x="4782073" y="2245629"/>
            <a:ext cx="5486400" cy="4572000"/>
          </a:xfrm>
          <a:prstGeom prst="rect">
            <a:avLst/>
          </a:prstGeom>
        </p:spPr>
      </p:pic>
    </p:spTree>
    <p:extLst>
      <p:ext uri="{BB962C8B-B14F-4D97-AF65-F5344CB8AC3E}">
        <p14:creationId xmlns:p14="http://schemas.microsoft.com/office/powerpoint/2010/main" val="3686438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1219" t="2731" r="10432" b="50341"/>
          <a:stretch/>
        </p:blipFill>
        <p:spPr>
          <a:xfrm>
            <a:off x="2127864" y="321002"/>
            <a:ext cx="7837419" cy="5394960"/>
          </a:xfrm>
          <a:prstGeom prst="rect">
            <a:avLst/>
          </a:prstGeom>
        </p:spPr>
      </p:pic>
      <p:sp>
        <p:nvSpPr>
          <p:cNvPr id="3" name="TextBox 2"/>
          <p:cNvSpPr txBox="1"/>
          <p:nvPr/>
        </p:nvSpPr>
        <p:spPr>
          <a:xfrm>
            <a:off x="5239265" y="5782961"/>
            <a:ext cx="915635" cy="523220"/>
          </a:xfrm>
          <a:prstGeom prst="rect">
            <a:avLst/>
          </a:prstGeom>
          <a:noFill/>
        </p:spPr>
        <p:txBody>
          <a:bodyPr wrap="none" rtlCol="0">
            <a:spAutoFit/>
          </a:bodyPr>
          <a:lstStyle/>
          <a:p>
            <a:r>
              <a:rPr lang="en-US" sz="2800" dirty="0" smtClean="0"/>
              <a:t>2013</a:t>
            </a:r>
            <a:endParaRPr lang="en-US" sz="2800" dirty="0"/>
          </a:p>
        </p:txBody>
      </p:sp>
    </p:spTree>
    <p:extLst>
      <p:ext uri="{BB962C8B-B14F-4D97-AF65-F5344CB8AC3E}">
        <p14:creationId xmlns:p14="http://schemas.microsoft.com/office/powerpoint/2010/main" val="1509490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55803" y="1491049"/>
            <a:ext cx="9012195" cy="4440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lstStyle/>
          <a:p>
            <a:r>
              <a:rPr lang="en-US" dirty="0" smtClean="0"/>
              <a:t>Scrum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556970"/>
            <a:ext cx="9144000" cy="4572000"/>
          </a:xfrm>
        </p:spPr>
      </p:pic>
    </p:spTree>
    <p:extLst>
      <p:ext uri="{BB962C8B-B14F-4D97-AF65-F5344CB8AC3E}">
        <p14:creationId xmlns:p14="http://schemas.microsoft.com/office/powerpoint/2010/main" val="4163722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Scrum</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883" y="1364306"/>
            <a:ext cx="9156235" cy="5120640"/>
          </a:xfrm>
        </p:spPr>
      </p:pic>
    </p:spTree>
    <p:extLst>
      <p:ext uri="{BB962C8B-B14F-4D97-AF65-F5344CB8AC3E}">
        <p14:creationId xmlns:p14="http://schemas.microsoft.com/office/powerpoint/2010/main" val="198957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913" y="271848"/>
            <a:ext cx="10515600" cy="913671"/>
          </a:xfrm>
        </p:spPr>
        <p:txBody>
          <a:bodyPr/>
          <a:lstStyle/>
          <a:p>
            <a:r>
              <a:rPr lang="en-US" dirty="0" smtClean="0"/>
              <a:t>Kanban</a:t>
            </a:r>
            <a:endParaRPr lang="en-US" dirty="0"/>
          </a:p>
        </p:txBody>
      </p:sp>
      <p:sp>
        <p:nvSpPr>
          <p:cNvPr id="3" name="Content Placeholder 2"/>
          <p:cNvSpPr>
            <a:spLocks noGrp="1"/>
          </p:cNvSpPr>
          <p:nvPr>
            <p:ph idx="1"/>
          </p:nvPr>
        </p:nvSpPr>
        <p:spPr>
          <a:xfrm>
            <a:off x="170936" y="1433384"/>
            <a:ext cx="4994189" cy="5239265"/>
          </a:xfrm>
        </p:spPr>
        <p:txBody>
          <a:bodyPr>
            <a:normAutofit lnSpcReduction="10000"/>
          </a:bodyPr>
          <a:lstStyle/>
          <a:p>
            <a:r>
              <a:rPr lang="en-US" dirty="0" smtClean="0"/>
              <a:t>Japanese word meaning “visual card” indicating a visual representation of important information</a:t>
            </a:r>
          </a:p>
          <a:p>
            <a:r>
              <a:rPr lang="en-US" dirty="0" smtClean="0"/>
              <a:t>Visualize </a:t>
            </a:r>
            <a:r>
              <a:rPr lang="en-US" dirty="0"/>
              <a:t>your work, limit your work in process, focus on flow, and practice continuous improvement</a:t>
            </a:r>
            <a:r>
              <a:rPr lang="en-US" dirty="0" smtClean="0"/>
              <a:t>.</a:t>
            </a:r>
          </a:p>
          <a:p>
            <a:r>
              <a:rPr lang="en-US" dirty="0" smtClean="0"/>
              <a:t>Columns/Lanes</a:t>
            </a:r>
          </a:p>
          <a:p>
            <a:r>
              <a:rPr lang="en-US" dirty="0" err="1" smtClean="0"/>
              <a:t>Swimlanes</a:t>
            </a:r>
            <a:endParaRPr lang="en-US" dirty="0" smtClean="0"/>
          </a:p>
          <a:p>
            <a:r>
              <a:rPr lang="en-US" dirty="0" smtClean="0"/>
              <a:t>Done criteria</a:t>
            </a:r>
          </a:p>
          <a:p>
            <a:r>
              <a:rPr lang="en-US" dirty="0" smtClean="0"/>
              <a:t>WIP limits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235" y="271849"/>
            <a:ext cx="6950605" cy="6400800"/>
          </a:xfrm>
          <a:prstGeom prst="rect">
            <a:avLst/>
          </a:prstGeom>
        </p:spPr>
      </p:pic>
    </p:spTree>
    <p:extLst>
      <p:ext uri="{BB962C8B-B14F-4D97-AF65-F5344CB8AC3E}">
        <p14:creationId xmlns:p14="http://schemas.microsoft.com/office/powerpoint/2010/main" val="513787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4156</TotalTime>
  <Words>846</Words>
  <Application>Microsoft Office PowerPoint</Application>
  <PresentationFormat>Widescreen</PresentationFormat>
  <Paragraphs>182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Agile Software Development</vt:lpstr>
      <vt:lpstr>Manifesto for Agile Software Development</vt:lpstr>
      <vt:lpstr>Why Do We Use Agile?</vt:lpstr>
      <vt:lpstr>Types of Agile</vt:lpstr>
      <vt:lpstr>PowerPoint Presentation</vt:lpstr>
      <vt:lpstr>PowerPoint Presentation</vt:lpstr>
      <vt:lpstr>Scrum</vt:lpstr>
      <vt:lpstr>Scrum</vt:lpstr>
      <vt:lpstr>Kanban</vt:lpstr>
      <vt:lpstr>Kanban</vt:lpstr>
      <vt:lpstr>Kanban</vt:lpstr>
      <vt:lpstr>Scrumban</vt:lpstr>
      <vt:lpstr>Scrum v. Kanban</vt:lpstr>
      <vt:lpstr>Scrum v. Kanban</vt:lpstr>
      <vt:lpstr>Scrum v. Kanban</vt:lpstr>
      <vt:lpstr>PowerPoint Presentation</vt:lpstr>
      <vt:lpstr>Scrumban</vt:lpstr>
      <vt:lpstr>Scrumban</vt:lpstr>
      <vt:lpstr>Scrumban</vt:lpstr>
      <vt:lpstr>Scrumban</vt:lpstr>
      <vt:lpstr>Video on Scrum and Kanban</vt:lpstr>
      <vt:lpstr>PowerPoint Presentation</vt:lpstr>
      <vt:lpstr>Glossary</vt:lpstr>
      <vt:lpstr>Glossary</vt:lpstr>
      <vt:lpstr>Glossary</vt:lpstr>
      <vt:lpstr>Software that Companies are Using</vt:lpstr>
      <vt:lpstr>References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User;Kevin Cherry</dc:creator>
  <cp:lastModifiedBy>Windows User</cp:lastModifiedBy>
  <cp:revision>57</cp:revision>
  <dcterms:created xsi:type="dcterms:W3CDTF">2017-09-19T17:02:28Z</dcterms:created>
  <dcterms:modified xsi:type="dcterms:W3CDTF">2017-09-22T18:30:49Z</dcterms:modified>
</cp:coreProperties>
</file>